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TAN Headline" charset="1" panose="00000000000000000000"/>
      <p:regular r:id="rId15"/>
    </p:embeddedFont>
    <p:embeddedFont>
      <p:font typeface="Open Sauce" charset="1" panose="00000500000000000000"/>
      <p:regular r:id="rId16"/>
    </p:embeddedFont>
    <p:embeddedFont>
      <p:font typeface="Canva Sans Bold" charset="1" panose="020B08030305010401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669098"/>
          </a:xfrm>
          <a:custGeom>
            <a:avLst/>
            <a:gdLst/>
            <a:ahLst/>
            <a:cxnLst/>
            <a:rect r="r" b="b" t="t" l="l"/>
            <a:pathLst>
              <a:path h="10669098" w="18288000">
                <a:moveTo>
                  <a:pt x="0" y="0"/>
                </a:moveTo>
                <a:lnTo>
                  <a:pt x="18288000" y="0"/>
                </a:lnTo>
                <a:lnTo>
                  <a:pt x="18288000" y="10669098"/>
                </a:lnTo>
                <a:lnTo>
                  <a:pt x="0" y="10669098"/>
                </a:lnTo>
                <a:lnTo>
                  <a:pt x="0" y="0"/>
                </a:lnTo>
                <a:close/>
              </a:path>
            </a:pathLst>
          </a:custGeom>
          <a:blipFill>
            <a:blip r:embed="rId2">
              <a:alphaModFix amt="70000"/>
            </a:blip>
            <a:stretch>
              <a:fillRect l="0" t="-7136" r="0" b="-7136"/>
            </a:stretch>
          </a:blipFill>
        </p:spPr>
      </p:sp>
      <p:sp>
        <p:nvSpPr>
          <p:cNvPr name="Freeform 3" id="3"/>
          <p:cNvSpPr/>
          <p:nvPr/>
        </p:nvSpPr>
        <p:spPr>
          <a:xfrm flipH="false" flipV="false" rot="0">
            <a:off x="8063722" y="3038158"/>
            <a:ext cx="5846883" cy="5898495"/>
          </a:xfrm>
          <a:custGeom>
            <a:avLst/>
            <a:gdLst/>
            <a:ahLst/>
            <a:cxnLst/>
            <a:rect r="r" b="b" t="t" l="l"/>
            <a:pathLst>
              <a:path h="5898495" w="5846883">
                <a:moveTo>
                  <a:pt x="0" y="0"/>
                </a:moveTo>
                <a:lnTo>
                  <a:pt x="5846883" y="0"/>
                </a:lnTo>
                <a:lnTo>
                  <a:pt x="5846883" y="5898495"/>
                </a:lnTo>
                <a:lnTo>
                  <a:pt x="0" y="5898495"/>
                </a:lnTo>
                <a:lnTo>
                  <a:pt x="0" y="0"/>
                </a:lnTo>
                <a:close/>
              </a:path>
            </a:pathLst>
          </a:custGeom>
          <a:blipFill>
            <a:blip r:embed="rId3">
              <a:alphaModFix amt="89000"/>
            </a:blip>
            <a:stretch>
              <a:fillRect l="0" t="0" r="0" b="0"/>
            </a:stretch>
          </a:blipFill>
        </p:spPr>
      </p:sp>
      <p:sp>
        <p:nvSpPr>
          <p:cNvPr name="TextBox 4" id="4"/>
          <p:cNvSpPr txBox="true"/>
          <p:nvPr/>
        </p:nvSpPr>
        <p:spPr>
          <a:xfrm rot="0">
            <a:off x="-149785" y="1291296"/>
            <a:ext cx="8853252" cy="2158657"/>
          </a:xfrm>
          <a:prstGeom prst="rect">
            <a:avLst/>
          </a:prstGeom>
        </p:spPr>
        <p:txBody>
          <a:bodyPr anchor="t" rtlCol="false" tIns="0" lIns="0" bIns="0" rIns="0">
            <a:spAutoFit/>
          </a:bodyPr>
          <a:lstStyle/>
          <a:p>
            <a:pPr algn="ctr">
              <a:lnSpc>
                <a:spcPts val="17643"/>
              </a:lnSpc>
            </a:pPr>
            <a:r>
              <a:rPr lang="en-US" sz="12602">
                <a:solidFill>
                  <a:srgbClr val="FFEB99"/>
                </a:solidFill>
                <a:latin typeface="TAN Headline"/>
                <a:ea typeface="TAN Headline"/>
                <a:cs typeface="TAN Headline"/>
                <a:sym typeface="TAN Headline"/>
              </a:rPr>
              <a:t>COVID  19</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59" r="0" b="-9259"/>
            </a:stretch>
          </a:blipFill>
        </p:spPr>
      </p:sp>
      <p:sp>
        <p:nvSpPr>
          <p:cNvPr name="TextBox 3" id="3"/>
          <p:cNvSpPr txBox="true"/>
          <p:nvPr/>
        </p:nvSpPr>
        <p:spPr>
          <a:xfrm rot="0">
            <a:off x="294621" y="3115310"/>
            <a:ext cx="17993379" cy="3980181"/>
          </a:xfrm>
          <a:prstGeom prst="rect">
            <a:avLst/>
          </a:prstGeom>
        </p:spPr>
        <p:txBody>
          <a:bodyPr anchor="t" rtlCol="false" tIns="0" lIns="0" bIns="0" rIns="0">
            <a:spAutoFit/>
          </a:bodyPr>
          <a:lstStyle/>
          <a:p>
            <a:pPr algn="ctr">
              <a:lnSpc>
                <a:spcPts val="5319"/>
              </a:lnSpc>
              <a:spcBef>
                <a:spcPct val="0"/>
              </a:spcBef>
            </a:pPr>
            <a:r>
              <a:rPr lang="en-US" sz="3799">
                <a:solidFill>
                  <a:srgbClr val="FFDE59"/>
                </a:solidFill>
                <a:latin typeface="TAN Headline"/>
                <a:ea typeface="TAN Headline"/>
                <a:cs typeface="TAN Headline"/>
                <a:sym typeface="TAN Headline"/>
              </a:rPr>
              <a:t>COVID-19, a global pandemic caused by the SARS-CoV-2 virus. First detected in Wuhan, China in December 2019,COVID-19 spread rapidly worldwide, affecting millions and straining healthcare systems. The virus primarily spreads through respiratory droplets, causing symptoms like fever, cough, and shortness of breath.</a:t>
            </a:r>
          </a:p>
        </p:txBody>
      </p:sp>
      <p:sp>
        <p:nvSpPr>
          <p:cNvPr name="TextBox 4" id="4"/>
          <p:cNvSpPr txBox="true"/>
          <p:nvPr/>
        </p:nvSpPr>
        <p:spPr>
          <a:xfrm rot="0">
            <a:off x="4785717" y="340331"/>
            <a:ext cx="8716566" cy="1243387"/>
          </a:xfrm>
          <a:prstGeom prst="rect">
            <a:avLst/>
          </a:prstGeom>
        </p:spPr>
        <p:txBody>
          <a:bodyPr anchor="t" rtlCol="false" tIns="0" lIns="0" bIns="0" rIns="0">
            <a:spAutoFit/>
          </a:bodyPr>
          <a:lstStyle/>
          <a:p>
            <a:pPr algn="ctr">
              <a:lnSpc>
                <a:spcPts val="10216"/>
              </a:lnSpc>
            </a:pPr>
            <a:r>
              <a:rPr lang="en-US" sz="7297">
                <a:solidFill>
                  <a:srgbClr val="FFDE59"/>
                </a:solidFill>
                <a:latin typeface="TAN Headline"/>
                <a:ea typeface="TAN Headline"/>
                <a:cs typeface="TAN Headline"/>
                <a:sym typeface="TAN Headline"/>
              </a:rPr>
              <a:t>INTRODUCTION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B0D0F"/>
        </a:solidFill>
      </p:bgPr>
    </p:bg>
    <p:spTree>
      <p:nvGrpSpPr>
        <p:cNvPr id="1" name=""/>
        <p:cNvGrpSpPr/>
        <p:nvPr/>
      </p:nvGrpSpPr>
      <p:grpSpPr>
        <a:xfrm>
          <a:off x="0" y="0"/>
          <a:ext cx="0" cy="0"/>
          <a:chOff x="0" y="0"/>
          <a:chExt cx="0" cy="0"/>
        </a:xfrm>
      </p:grpSpPr>
      <p:grpSp>
        <p:nvGrpSpPr>
          <p:cNvPr name="Group 2" id="2"/>
          <p:cNvGrpSpPr/>
          <p:nvPr/>
        </p:nvGrpSpPr>
        <p:grpSpPr>
          <a:xfrm rot="0">
            <a:off x="10816991" y="6028906"/>
            <a:ext cx="7471009" cy="4124467"/>
            <a:chOff x="0" y="0"/>
            <a:chExt cx="502371" cy="277341"/>
          </a:xfrm>
        </p:grpSpPr>
        <p:sp>
          <p:nvSpPr>
            <p:cNvPr name="Freeform 3" id="3"/>
            <p:cNvSpPr/>
            <p:nvPr/>
          </p:nvSpPr>
          <p:spPr>
            <a:xfrm flipH="false" flipV="false" rot="0">
              <a:off x="0" y="0"/>
              <a:ext cx="502371" cy="277341"/>
            </a:xfrm>
            <a:custGeom>
              <a:avLst/>
              <a:gdLst/>
              <a:ahLst/>
              <a:cxnLst/>
              <a:rect r="r" b="b" t="t" l="l"/>
              <a:pathLst>
                <a:path h="277341" w="502371">
                  <a:moveTo>
                    <a:pt x="25907" y="0"/>
                  </a:moveTo>
                  <a:lnTo>
                    <a:pt x="476465" y="0"/>
                  </a:lnTo>
                  <a:cubicBezTo>
                    <a:pt x="490773" y="0"/>
                    <a:pt x="502371" y="11599"/>
                    <a:pt x="502371" y="25907"/>
                  </a:cubicBezTo>
                  <a:lnTo>
                    <a:pt x="502371" y="251434"/>
                  </a:lnTo>
                  <a:cubicBezTo>
                    <a:pt x="502371" y="265742"/>
                    <a:pt x="490773" y="277341"/>
                    <a:pt x="476465" y="277341"/>
                  </a:cubicBezTo>
                  <a:lnTo>
                    <a:pt x="25907" y="277341"/>
                  </a:lnTo>
                  <a:cubicBezTo>
                    <a:pt x="11599" y="277341"/>
                    <a:pt x="0" y="265742"/>
                    <a:pt x="0" y="251434"/>
                  </a:cubicBezTo>
                  <a:lnTo>
                    <a:pt x="0" y="25907"/>
                  </a:lnTo>
                  <a:cubicBezTo>
                    <a:pt x="0" y="11599"/>
                    <a:pt x="11599" y="0"/>
                    <a:pt x="25907" y="0"/>
                  </a:cubicBezTo>
                  <a:close/>
                </a:path>
              </a:pathLst>
            </a:custGeom>
            <a:blipFill>
              <a:blip r:embed="rId2"/>
              <a:stretch>
                <a:fillRect l="0" t="-10455" r="0" b="-10455"/>
              </a:stretch>
            </a:blipFill>
          </p:spPr>
        </p:sp>
      </p:grpSp>
      <p:grpSp>
        <p:nvGrpSpPr>
          <p:cNvPr name="Group 4" id="4"/>
          <p:cNvGrpSpPr/>
          <p:nvPr/>
        </p:nvGrpSpPr>
        <p:grpSpPr>
          <a:xfrm rot="0">
            <a:off x="262568" y="8219201"/>
            <a:ext cx="3503536" cy="1934173"/>
            <a:chOff x="0" y="0"/>
            <a:chExt cx="502371" cy="277341"/>
          </a:xfrm>
        </p:grpSpPr>
        <p:sp>
          <p:nvSpPr>
            <p:cNvPr name="Freeform 5" id="5"/>
            <p:cNvSpPr/>
            <p:nvPr/>
          </p:nvSpPr>
          <p:spPr>
            <a:xfrm flipH="false" flipV="false" rot="0">
              <a:off x="0" y="0"/>
              <a:ext cx="502371" cy="277341"/>
            </a:xfrm>
            <a:custGeom>
              <a:avLst/>
              <a:gdLst/>
              <a:ahLst/>
              <a:cxnLst/>
              <a:rect r="r" b="b" t="t" l="l"/>
              <a:pathLst>
                <a:path h="277341" w="502371">
                  <a:moveTo>
                    <a:pt x="55244" y="0"/>
                  </a:moveTo>
                  <a:lnTo>
                    <a:pt x="447128" y="0"/>
                  </a:lnTo>
                  <a:cubicBezTo>
                    <a:pt x="477638" y="0"/>
                    <a:pt x="502371" y="24733"/>
                    <a:pt x="502371" y="55244"/>
                  </a:cubicBezTo>
                  <a:lnTo>
                    <a:pt x="502371" y="222097"/>
                  </a:lnTo>
                  <a:cubicBezTo>
                    <a:pt x="502371" y="252607"/>
                    <a:pt x="477638" y="277341"/>
                    <a:pt x="447128" y="277341"/>
                  </a:cubicBezTo>
                  <a:lnTo>
                    <a:pt x="55244" y="277341"/>
                  </a:lnTo>
                  <a:cubicBezTo>
                    <a:pt x="24733" y="277341"/>
                    <a:pt x="0" y="252607"/>
                    <a:pt x="0" y="222097"/>
                  </a:cubicBezTo>
                  <a:lnTo>
                    <a:pt x="0" y="55244"/>
                  </a:lnTo>
                  <a:cubicBezTo>
                    <a:pt x="0" y="24733"/>
                    <a:pt x="24733" y="0"/>
                    <a:pt x="55244" y="0"/>
                  </a:cubicBezTo>
                  <a:close/>
                </a:path>
              </a:pathLst>
            </a:custGeom>
            <a:blipFill>
              <a:blip r:embed="rId3"/>
              <a:stretch>
                <a:fillRect l="0" t="-10341" r="0" b="-10341"/>
              </a:stretch>
            </a:blipFill>
          </p:spPr>
        </p:sp>
      </p:grpSp>
      <p:grpSp>
        <p:nvGrpSpPr>
          <p:cNvPr name="Group 6" id="6"/>
          <p:cNvGrpSpPr/>
          <p:nvPr/>
        </p:nvGrpSpPr>
        <p:grpSpPr>
          <a:xfrm rot="0">
            <a:off x="13987061" y="220966"/>
            <a:ext cx="3580763" cy="1976807"/>
            <a:chOff x="0" y="0"/>
            <a:chExt cx="502371" cy="277341"/>
          </a:xfrm>
        </p:grpSpPr>
        <p:sp>
          <p:nvSpPr>
            <p:cNvPr name="Freeform 7" id="7"/>
            <p:cNvSpPr/>
            <p:nvPr/>
          </p:nvSpPr>
          <p:spPr>
            <a:xfrm flipH="false" flipV="false" rot="0">
              <a:off x="0" y="0"/>
              <a:ext cx="502371" cy="277341"/>
            </a:xfrm>
            <a:custGeom>
              <a:avLst/>
              <a:gdLst/>
              <a:ahLst/>
              <a:cxnLst/>
              <a:rect r="r" b="b" t="t" l="l"/>
              <a:pathLst>
                <a:path h="277341" w="502371">
                  <a:moveTo>
                    <a:pt x="54052" y="0"/>
                  </a:moveTo>
                  <a:lnTo>
                    <a:pt x="448319" y="0"/>
                  </a:lnTo>
                  <a:cubicBezTo>
                    <a:pt x="462655" y="0"/>
                    <a:pt x="476403" y="5695"/>
                    <a:pt x="486540" y="15832"/>
                  </a:cubicBezTo>
                  <a:cubicBezTo>
                    <a:pt x="496677" y="25968"/>
                    <a:pt x="502371" y="39717"/>
                    <a:pt x="502371" y="54052"/>
                  </a:cubicBezTo>
                  <a:lnTo>
                    <a:pt x="502371" y="223289"/>
                  </a:lnTo>
                  <a:cubicBezTo>
                    <a:pt x="502371" y="237624"/>
                    <a:pt x="496677" y="251372"/>
                    <a:pt x="486540" y="261509"/>
                  </a:cubicBezTo>
                  <a:cubicBezTo>
                    <a:pt x="476403" y="271646"/>
                    <a:pt x="462655" y="277341"/>
                    <a:pt x="448319" y="277341"/>
                  </a:cubicBezTo>
                  <a:lnTo>
                    <a:pt x="54052" y="277341"/>
                  </a:lnTo>
                  <a:cubicBezTo>
                    <a:pt x="39717" y="277341"/>
                    <a:pt x="25968" y="271646"/>
                    <a:pt x="15832" y="261509"/>
                  </a:cubicBezTo>
                  <a:cubicBezTo>
                    <a:pt x="5695" y="251372"/>
                    <a:pt x="0" y="237624"/>
                    <a:pt x="0" y="223289"/>
                  </a:cubicBezTo>
                  <a:lnTo>
                    <a:pt x="0" y="54052"/>
                  </a:lnTo>
                  <a:cubicBezTo>
                    <a:pt x="0" y="39717"/>
                    <a:pt x="5695" y="25968"/>
                    <a:pt x="15832" y="15832"/>
                  </a:cubicBezTo>
                  <a:cubicBezTo>
                    <a:pt x="25968" y="5695"/>
                    <a:pt x="39717" y="0"/>
                    <a:pt x="54052" y="0"/>
                  </a:cubicBezTo>
                  <a:close/>
                </a:path>
              </a:pathLst>
            </a:custGeom>
            <a:blipFill>
              <a:blip r:embed="rId4"/>
              <a:stretch>
                <a:fillRect l="0" t="-21549" r="0" b="-21549"/>
              </a:stretch>
            </a:blipFill>
          </p:spPr>
        </p:sp>
      </p:grpSp>
      <p:grpSp>
        <p:nvGrpSpPr>
          <p:cNvPr name="Group 8" id="8"/>
          <p:cNvGrpSpPr/>
          <p:nvPr/>
        </p:nvGrpSpPr>
        <p:grpSpPr>
          <a:xfrm rot="0">
            <a:off x="577804" y="417380"/>
            <a:ext cx="7974348" cy="4245023"/>
            <a:chOff x="0" y="0"/>
            <a:chExt cx="1140826" cy="607301"/>
          </a:xfrm>
        </p:grpSpPr>
        <p:sp>
          <p:nvSpPr>
            <p:cNvPr name="Freeform 9" id="9"/>
            <p:cNvSpPr/>
            <p:nvPr/>
          </p:nvSpPr>
          <p:spPr>
            <a:xfrm flipH="false" flipV="false" rot="0">
              <a:off x="0" y="0"/>
              <a:ext cx="1140826" cy="607301"/>
            </a:xfrm>
            <a:custGeom>
              <a:avLst/>
              <a:gdLst/>
              <a:ahLst/>
              <a:cxnLst/>
              <a:rect r="r" b="b" t="t" l="l"/>
              <a:pathLst>
                <a:path h="607301" w="1140826">
                  <a:moveTo>
                    <a:pt x="24271" y="0"/>
                  </a:moveTo>
                  <a:lnTo>
                    <a:pt x="1116555" y="0"/>
                  </a:lnTo>
                  <a:cubicBezTo>
                    <a:pt x="1129959" y="0"/>
                    <a:pt x="1140826" y="10867"/>
                    <a:pt x="1140826" y="24271"/>
                  </a:cubicBezTo>
                  <a:lnTo>
                    <a:pt x="1140826" y="583030"/>
                  </a:lnTo>
                  <a:cubicBezTo>
                    <a:pt x="1140826" y="596435"/>
                    <a:pt x="1129959" y="607301"/>
                    <a:pt x="1116555" y="607301"/>
                  </a:cubicBezTo>
                  <a:lnTo>
                    <a:pt x="24271" y="607301"/>
                  </a:lnTo>
                  <a:cubicBezTo>
                    <a:pt x="10867" y="607301"/>
                    <a:pt x="0" y="596435"/>
                    <a:pt x="0" y="583030"/>
                  </a:cubicBezTo>
                  <a:lnTo>
                    <a:pt x="0" y="24271"/>
                  </a:lnTo>
                  <a:cubicBezTo>
                    <a:pt x="0" y="10867"/>
                    <a:pt x="10867" y="0"/>
                    <a:pt x="24271" y="0"/>
                  </a:cubicBezTo>
                  <a:close/>
                </a:path>
              </a:pathLst>
            </a:custGeom>
            <a:blipFill>
              <a:blip r:embed="rId5"/>
              <a:stretch>
                <a:fillRect l="0" t="-12578" r="0" b="-12578"/>
              </a:stretch>
            </a:blipFill>
          </p:spPr>
        </p:sp>
      </p:grpSp>
      <p:sp>
        <p:nvSpPr>
          <p:cNvPr name="TextBox 10" id="10"/>
          <p:cNvSpPr txBox="true"/>
          <p:nvPr/>
        </p:nvSpPr>
        <p:spPr>
          <a:xfrm rot="0">
            <a:off x="-406882" y="4576678"/>
            <a:ext cx="11223873" cy="3885119"/>
          </a:xfrm>
          <a:prstGeom prst="rect">
            <a:avLst/>
          </a:prstGeom>
        </p:spPr>
        <p:txBody>
          <a:bodyPr anchor="t" rtlCol="false" tIns="0" lIns="0" bIns="0" rIns="0">
            <a:spAutoFit/>
          </a:bodyPr>
          <a:lstStyle/>
          <a:p>
            <a:pPr algn="ctr">
              <a:lnSpc>
                <a:spcPts val="5430"/>
              </a:lnSpc>
              <a:spcBef>
                <a:spcPct val="0"/>
              </a:spcBef>
            </a:pPr>
            <a:r>
              <a:rPr lang="en-US" sz="3878">
                <a:solidFill>
                  <a:srgbClr val="FFDE59"/>
                </a:solidFill>
                <a:latin typeface="TAN Headline"/>
                <a:ea typeface="TAN Headline"/>
                <a:cs typeface="TAN Headline"/>
                <a:sym typeface="TAN Headline"/>
              </a:rPr>
              <a:t>Prevention:</a:t>
            </a:r>
          </a:p>
          <a:p>
            <a:pPr algn="ctr">
              <a:lnSpc>
                <a:spcPts val="4590"/>
              </a:lnSpc>
              <a:spcBef>
                <a:spcPct val="0"/>
              </a:spcBef>
            </a:pPr>
            <a:r>
              <a:rPr lang="en-US" sz="3278">
                <a:solidFill>
                  <a:srgbClr val="FFDE59"/>
                </a:solidFill>
                <a:latin typeface="TAN Headline"/>
                <a:ea typeface="TAN Headline"/>
                <a:cs typeface="TAN Headline"/>
                <a:sym typeface="TAN Headline"/>
              </a:rPr>
              <a:t> Get vaccinated</a:t>
            </a:r>
          </a:p>
          <a:p>
            <a:pPr algn="ctr">
              <a:lnSpc>
                <a:spcPts val="4139"/>
              </a:lnSpc>
              <a:spcBef>
                <a:spcPct val="0"/>
              </a:spcBef>
            </a:pPr>
            <a:r>
              <a:rPr lang="en-US" sz="2956">
                <a:solidFill>
                  <a:srgbClr val="FFDE59"/>
                </a:solidFill>
                <a:latin typeface="TAN Headline"/>
                <a:ea typeface="TAN Headline"/>
                <a:cs typeface="TAN Headline"/>
                <a:sym typeface="TAN Headline"/>
              </a:rPr>
              <a:t>     Wear a mask, especially in crowded areas</a:t>
            </a:r>
          </a:p>
          <a:p>
            <a:pPr algn="ctr">
              <a:lnSpc>
                <a:spcPts val="4139"/>
              </a:lnSpc>
              <a:spcBef>
                <a:spcPct val="0"/>
              </a:spcBef>
            </a:pPr>
            <a:r>
              <a:rPr lang="en-US" sz="2956">
                <a:solidFill>
                  <a:srgbClr val="FFDE59"/>
                </a:solidFill>
                <a:latin typeface="TAN Headline"/>
                <a:ea typeface="TAN Headline"/>
                <a:cs typeface="TAN Headline"/>
                <a:sym typeface="TAN Headline"/>
              </a:rPr>
              <a:t>     Practice social distancing (at least 1 meter apart)</a:t>
            </a:r>
          </a:p>
          <a:p>
            <a:pPr algn="ctr">
              <a:lnSpc>
                <a:spcPts val="4139"/>
              </a:lnSpc>
              <a:spcBef>
                <a:spcPct val="0"/>
              </a:spcBef>
            </a:pPr>
            <a:r>
              <a:rPr lang="en-US" sz="2956">
                <a:solidFill>
                  <a:srgbClr val="FFDE59"/>
                </a:solidFill>
                <a:latin typeface="TAN Headline"/>
                <a:ea typeface="TAN Headline"/>
                <a:cs typeface="TAN Headline"/>
                <a:sym typeface="TAN Headline"/>
              </a:rPr>
              <a:t> Use hand sanitizer or wash hands frequently</a:t>
            </a:r>
          </a:p>
          <a:p>
            <a:pPr algn="ctr">
              <a:lnSpc>
                <a:spcPts val="4139"/>
              </a:lnSpc>
              <a:spcBef>
                <a:spcPct val="0"/>
              </a:spcBef>
            </a:pPr>
            <a:r>
              <a:rPr lang="en-US" sz="2956">
                <a:solidFill>
                  <a:srgbClr val="FFDE59"/>
                </a:solidFill>
                <a:latin typeface="TAN Headline"/>
                <a:ea typeface="TAN Headline"/>
                <a:cs typeface="TAN Headline"/>
                <a:sym typeface="TAN Headline"/>
              </a:rPr>
              <a:t>Avoid touching face and eyes</a:t>
            </a:r>
          </a:p>
          <a:p>
            <a:pPr algn="ctr">
              <a:lnSpc>
                <a:spcPts val="4139"/>
              </a:lnSpc>
              <a:spcBef>
                <a:spcPct val="0"/>
              </a:spcBef>
            </a:pPr>
          </a:p>
        </p:txBody>
      </p:sp>
      <p:sp>
        <p:nvSpPr>
          <p:cNvPr name="TextBox 11" id="11"/>
          <p:cNvSpPr txBox="true"/>
          <p:nvPr/>
        </p:nvSpPr>
        <p:spPr>
          <a:xfrm rot="0">
            <a:off x="9686122" y="2406715"/>
            <a:ext cx="8601878" cy="3622191"/>
          </a:xfrm>
          <a:prstGeom prst="rect">
            <a:avLst/>
          </a:prstGeom>
        </p:spPr>
        <p:txBody>
          <a:bodyPr anchor="t" rtlCol="false" tIns="0" lIns="0" bIns="0" rIns="0">
            <a:spAutoFit/>
          </a:bodyPr>
          <a:lstStyle/>
          <a:p>
            <a:pPr algn="ctr">
              <a:lnSpc>
                <a:spcPts val="5232"/>
              </a:lnSpc>
              <a:spcBef>
                <a:spcPct val="0"/>
              </a:spcBef>
            </a:pPr>
            <a:r>
              <a:rPr lang="en-US" sz="3737">
                <a:solidFill>
                  <a:srgbClr val="FFDE59"/>
                </a:solidFill>
                <a:latin typeface="TAN Headline"/>
                <a:ea typeface="TAN Headline"/>
                <a:cs typeface="TAN Headline"/>
                <a:sym typeface="TAN Headline"/>
              </a:rPr>
              <a:t> Mitigation:</a:t>
            </a:r>
          </a:p>
          <a:p>
            <a:pPr algn="ctr">
              <a:lnSpc>
                <a:spcPts val="3920"/>
              </a:lnSpc>
              <a:spcBef>
                <a:spcPct val="0"/>
              </a:spcBef>
            </a:pPr>
            <a:r>
              <a:rPr lang="en-US" sz="2800">
                <a:solidFill>
                  <a:srgbClr val="FFDE59"/>
                </a:solidFill>
                <a:latin typeface="TAN Headline"/>
                <a:ea typeface="TAN Headline"/>
                <a:cs typeface="TAN Headline"/>
                <a:sym typeface="TAN Headline"/>
              </a:rPr>
              <a:t> </a:t>
            </a:r>
            <a:r>
              <a:rPr lang="en-US" sz="2800">
                <a:solidFill>
                  <a:srgbClr val="FFDE59"/>
                </a:solidFill>
                <a:latin typeface="TAN Headline"/>
                <a:ea typeface="TAN Headline"/>
                <a:cs typeface="TAN Headline"/>
                <a:sym typeface="TAN Headline"/>
              </a:rPr>
              <a:t>Stay home if you're sick</a:t>
            </a:r>
          </a:p>
          <a:p>
            <a:pPr algn="ctr">
              <a:lnSpc>
                <a:spcPts val="3920"/>
              </a:lnSpc>
              <a:spcBef>
                <a:spcPct val="0"/>
              </a:spcBef>
            </a:pPr>
            <a:r>
              <a:rPr lang="en-US" sz="2800">
                <a:solidFill>
                  <a:srgbClr val="FFDE59"/>
                </a:solidFill>
                <a:latin typeface="TAN Headline"/>
                <a:ea typeface="TAN Headline"/>
                <a:cs typeface="TAN Headline"/>
                <a:sym typeface="TAN Headline"/>
              </a:rPr>
              <a:t> Cover mouth and nose when coughing</a:t>
            </a:r>
          </a:p>
          <a:p>
            <a:pPr algn="ctr">
              <a:lnSpc>
                <a:spcPts val="3920"/>
              </a:lnSpc>
              <a:spcBef>
                <a:spcPct val="0"/>
              </a:spcBef>
            </a:pPr>
            <a:r>
              <a:rPr lang="en-US" sz="2800">
                <a:solidFill>
                  <a:srgbClr val="FFDE59"/>
                </a:solidFill>
                <a:latin typeface="TAN Headline"/>
                <a:ea typeface="TAN Headline"/>
                <a:cs typeface="TAN Headline"/>
                <a:sym typeface="TAN Headline"/>
              </a:rPr>
              <a:t>  Clean and disinfect surfaces regularly</a:t>
            </a:r>
          </a:p>
          <a:p>
            <a:pPr algn="ctr">
              <a:lnSpc>
                <a:spcPts val="3920"/>
              </a:lnSpc>
              <a:spcBef>
                <a:spcPct val="0"/>
              </a:spcBef>
            </a:pPr>
            <a:r>
              <a:rPr lang="en-US" sz="2800">
                <a:solidFill>
                  <a:srgbClr val="FFDE59"/>
                </a:solidFill>
                <a:latin typeface="TAN Headline"/>
                <a:ea typeface="TAN Headline"/>
                <a:cs typeface="TAN Headline"/>
                <a:sym typeface="TAN Headline"/>
              </a:rPr>
              <a:t> Improve ventilation in indoor spaces</a:t>
            </a:r>
          </a:p>
          <a:p>
            <a:pPr algn="ctr">
              <a:lnSpc>
                <a:spcPts val="3920"/>
              </a:lnSpc>
              <a:spcBef>
                <a:spcPct val="0"/>
              </a:spcBef>
            </a:pPr>
            <a:r>
              <a:rPr lang="en-US" sz="2800">
                <a:solidFill>
                  <a:srgbClr val="FFDE59"/>
                </a:solidFill>
                <a:latin typeface="TAN Headline"/>
                <a:ea typeface="TAN Headline"/>
                <a:cs typeface="TAN Headline"/>
                <a:sym typeface="TAN Headline"/>
              </a:rPr>
              <a:t>       Follow local guidelines and restrictions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0" y="0"/>
            <a:ext cx="6498893" cy="10287000"/>
            <a:chOff x="0" y="0"/>
            <a:chExt cx="8665191" cy="13716000"/>
          </a:xfrm>
        </p:grpSpPr>
        <p:pic>
          <p:nvPicPr>
            <p:cNvPr name="Picture 3" id="3"/>
            <p:cNvPicPr>
              <a:picLocks noChangeAspect="true"/>
            </p:cNvPicPr>
            <p:nvPr/>
          </p:nvPicPr>
          <p:blipFill>
            <a:blip r:embed="rId2"/>
            <a:srcRect l="26309" t="0" r="26309" b="0"/>
            <a:stretch>
              <a:fillRect/>
            </a:stretch>
          </p:blipFill>
          <p:spPr>
            <a:xfrm flipH="false" flipV="false">
              <a:off x="0" y="0"/>
              <a:ext cx="8665191" cy="13716000"/>
            </a:xfrm>
            <a:prstGeom prst="rect">
              <a:avLst/>
            </a:prstGeom>
          </p:spPr>
        </p:pic>
      </p:grpSp>
      <p:sp>
        <p:nvSpPr>
          <p:cNvPr name="TextBox 4" id="4"/>
          <p:cNvSpPr txBox="true"/>
          <p:nvPr/>
        </p:nvSpPr>
        <p:spPr>
          <a:xfrm rot="0">
            <a:off x="7365531" y="663258"/>
            <a:ext cx="10505089" cy="8874760"/>
          </a:xfrm>
          <a:prstGeom prst="rect">
            <a:avLst/>
          </a:prstGeom>
        </p:spPr>
        <p:txBody>
          <a:bodyPr anchor="t" rtlCol="false" tIns="0" lIns="0" bIns="0" rIns="0">
            <a:spAutoFit/>
          </a:bodyPr>
          <a:lstStyle/>
          <a:p>
            <a:pPr algn="ctr">
              <a:lnSpc>
                <a:spcPts val="6440"/>
              </a:lnSpc>
              <a:spcBef>
                <a:spcPct val="0"/>
              </a:spcBef>
            </a:pPr>
            <a:r>
              <a:rPr lang="en-US" sz="4600">
                <a:solidFill>
                  <a:srgbClr val="FFDE59"/>
                </a:solidFill>
                <a:latin typeface="TAN Headline"/>
                <a:ea typeface="TAN Headline"/>
                <a:cs typeface="TAN Headline"/>
                <a:sym typeface="TAN Headline"/>
              </a:rPr>
              <a:t>Covaxin is an inactivated COVID-19 vaccine developed by Bharat Biotech in collaboration with the Indian Council of Medical Research (ICMR) and National Institute of Virology (NIV). It's India's first indigenous COVID-19 vaccine and has been approved for emergency use in several countries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1523" r="-3068" b="-10555"/>
            </a:stretch>
          </a:blipFill>
        </p:spPr>
      </p:sp>
      <p:sp>
        <p:nvSpPr>
          <p:cNvPr name="Freeform 3" id="3"/>
          <p:cNvSpPr/>
          <p:nvPr/>
        </p:nvSpPr>
        <p:spPr>
          <a:xfrm flipH="false" flipV="false" rot="0">
            <a:off x="12537392" y="689293"/>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3">
              <a:alphaModFix amt="51000"/>
            </a:blip>
            <a:stretch>
              <a:fillRect l="0" t="0" r="0" b="0"/>
            </a:stretch>
          </a:blipFill>
        </p:spPr>
      </p:sp>
      <p:grpSp>
        <p:nvGrpSpPr>
          <p:cNvPr name="Group 4" id="4"/>
          <p:cNvGrpSpPr/>
          <p:nvPr/>
        </p:nvGrpSpPr>
        <p:grpSpPr>
          <a:xfrm rot="5400000">
            <a:off x="6490493" y="-7200522"/>
            <a:ext cx="4596985" cy="18998030"/>
            <a:chOff x="0" y="0"/>
            <a:chExt cx="1210728" cy="5003596"/>
          </a:xfrm>
        </p:grpSpPr>
        <p:sp>
          <p:nvSpPr>
            <p:cNvPr name="Freeform 5" id="5"/>
            <p:cNvSpPr/>
            <p:nvPr/>
          </p:nvSpPr>
          <p:spPr>
            <a:xfrm flipH="false" flipV="false" rot="0">
              <a:off x="0" y="0"/>
              <a:ext cx="1210729" cy="5003596"/>
            </a:xfrm>
            <a:custGeom>
              <a:avLst/>
              <a:gdLst/>
              <a:ahLst/>
              <a:cxnLst/>
              <a:rect r="r" b="b" t="t" l="l"/>
              <a:pathLst>
                <a:path h="5003596" w="1210729">
                  <a:moveTo>
                    <a:pt x="0" y="0"/>
                  </a:moveTo>
                  <a:lnTo>
                    <a:pt x="1210729" y="0"/>
                  </a:lnTo>
                  <a:lnTo>
                    <a:pt x="1210729" y="5003596"/>
                  </a:lnTo>
                  <a:lnTo>
                    <a:pt x="0" y="5003596"/>
                  </a:lnTo>
                  <a:close/>
                </a:path>
              </a:pathLst>
            </a:custGeom>
            <a:gradFill rotWithShape="true">
              <a:gsLst>
                <a:gs pos="0">
                  <a:srgbClr val="320C0D">
                    <a:alpha val="100000"/>
                  </a:srgbClr>
                </a:gs>
                <a:gs pos="100000">
                  <a:srgbClr val="320C0D">
                    <a:alpha val="0"/>
                  </a:srgbClr>
                </a:gs>
              </a:gsLst>
              <a:lin ang="0"/>
            </a:gradFill>
          </p:spPr>
        </p:sp>
        <p:sp>
          <p:nvSpPr>
            <p:cNvPr name="TextBox 6" id="6"/>
            <p:cNvSpPr txBox="true"/>
            <p:nvPr/>
          </p:nvSpPr>
          <p:spPr>
            <a:xfrm>
              <a:off x="0" y="-28575"/>
              <a:ext cx="1210728" cy="5032171"/>
            </a:xfrm>
            <a:prstGeom prst="rect">
              <a:avLst/>
            </a:prstGeom>
          </p:spPr>
          <p:txBody>
            <a:bodyPr anchor="ctr" rtlCol="false" tIns="50800" lIns="50800" bIns="50800" rIns="50800"/>
            <a:lstStyle/>
            <a:p>
              <a:pPr algn="ctr">
                <a:lnSpc>
                  <a:spcPts val="1960"/>
                </a:lnSpc>
              </a:pPr>
            </a:p>
          </p:txBody>
        </p:sp>
      </p:grpSp>
      <p:sp>
        <p:nvSpPr>
          <p:cNvPr name="TextBox 7" id="7"/>
          <p:cNvSpPr txBox="true"/>
          <p:nvPr/>
        </p:nvSpPr>
        <p:spPr>
          <a:xfrm rot="0">
            <a:off x="-1446584" y="467779"/>
            <a:ext cx="10590584" cy="9279256"/>
          </a:xfrm>
          <a:prstGeom prst="rect">
            <a:avLst/>
          </a:prstGeom>
        </p:spPr>
        <p:txBody>
          <a:bodyPr anchor="t" rtlCol="false" tIns="0" lIns="0" bIns="0" rIns="0">
            <a:spAutoFit/>
          </a:bodyPr>
          <a:lstStyle/>
          <a:p>
            <a:pPr algn="ctr">
              <a:lnSpc>
                <a:spcPts val="4619"/>
              </a:lnSpc>
            </a:pPr>
            <a:r>
              <a:rPr lang="en-US" sz="3299">
                <a:solidFill>
                  <a:srgbClr val="FFDE59"/>
                </a:solidFill>
                <a:latin typeface="TAN Headline"/>
                <a:ea typeface="TAN Headline"/>
                <a:cs typeface="TAN Headline"/>
                <a:sym typeface="TAN Headline"/>
              </a:rPr>
              <a:t>- Personal Preparedness:</a:t>
            </a:r>
          </a:p>
          <a:p>
            <a:pPr algn="ctr">
              <a:lnSpc>
                <a:spcPts val="4619"/>
              </a:lnSpc>
            </a:pPr>
            <a:r>
              <a:rPr lang="en-US" sz="3299">
                <a:solidFill>
                  <a:srgbClr val="FFDE59"/>
                </a:solidFill>
                <a:latin typeface="TAN Headline"/>
                <a:ea typeface="TAN Headline"/>
                <a:cs typeface="TAN Headline"/>
                <a:sym typeface="TAN Headline"/>
              </a:rPr>
              <a:t>    - Vaccination</a:t>
            </a:r>
          </a:p>
          <a:p>
            <a:pPr algn="ctr">
              <a:lnSpc>
                <a:spcPts val="4619"/>
              </a:lnSpc>
            </a:pPr>
            <a:r>
              <a:rPr lang="en-US" sz="3299">
                <a:solidFill>
                  <a:srgbClr val="FFDE59"/>
                </a:solidFill>
                <a:latin typeface="TAN Headline"/>
                <a:ea typeface="TAN Headline"/>
                <a:cs typeface="TAN Headline"/>
                <a:sym typeface="TAN Headline"/>
              </a:rPr>
              <a:t>    - Wearing masks</a:t>
            </a:r>
          </a:p>
          <a:p>
            <a:pPr algn="ctr">
              <a:lnSpc>
                <a:spcPts val="4619"/>
              </a:lnSpc>
            </a:pPr>
            <a:r>
              <a:rPr lang="en-US" sz="3299">
                <a:solidFill>
                  <a:srgbClr val="FFDE59"/>
                </a:solidFill>
                <a:latin typeface="TAN Headline"/>
                <a:ea typeface="TAN Headline"/>
                <a:cs typeface="TAN Headline"/>
                <a:sym typeface="TAN Headline"/>
              </a:rPr>
              <a:t>    - Social distancing</a:t>
            </a:r>
          </a:p>
          <a:p>
            <a:pPr algn="ctr">
              <a:lnSpc>
                <a:spcPts val="4619"/>
              </a:lnSpc>
            </a:pPr>
            <a:r>
              <a:rPr lang="en-US" sz="3299">
                <a:solidFill>
                  <a:srgbClr val="FFDE59"/>
                </a:solidFill>
                <a:latin typeface="TAN Headline"/>
                <a:ea typeface="TAN Headline"/>
                <a:cs typeface="TAN Headline"/>
                <a:sym typeface="TAN Headline"/>
              </a:rPr>
              <a:t>    - Hand hygiene</a:t>
            </a:r>
          </a:p>
          <a:p>
            <a:pPr algn="ctr">
              <a:lnSpc>
                <a:spcPts val="4619"/>
              </a:lnSpc>
            </a:pPr>
            <a:r>
              <a:rPr lang="en-US" sz="3299">
                <a:solidFill>
                  <a:srgbClr val="FFDE59"/>
                </a:solidFill>
                <a:latin typeface="TAN Headline"/>
                <a:ea typeface="TAN Headline"/>
                <a:cs typeface="TAN Headline"/>
                <a:sym typeface="TAN Headline"/>
              </a:rPr>
              <a:t>    - Staying informed</a:t>
            </a:r>
          </a:p>
          <a:p>
            <a:pPr algn="ctr">
              <a:lnSpc>
                <a:spcPts val="4619"/>
              </a:lnSpc>
            </a:pPr>
            <a:r>
              <a:rPr lang="en-US" sz="3299">
                <a:solidFill>
                  <a:srgbClr val="FFDE59"/>
                </a:solidFill>
                <a:latin typeface="TAN Headline"/>
                <a:ea typeface="TAN Headline"/>
                <a:cs typeface="TAN Headline"/>
                <a:sym typeface="TAN Headline"/>
              </a:rPr>
              <a:t>- Community Preparedness:</a:t>
            </a:r>
          </a:p>
          <a:p>
            <a:pPr algn="ctr">
              <a:lnSpc>
                <a:spcPts val="4619"/>
              </a:lnSpc>
            </a:pPr>
            <a:r>
              <a:rPr lang="en-US" sz="3299">
                <a:solidFill>
                  <a:srgbClr val="FFDE59"/>
                </a:solidFill>
                <a:latin typeface="TAN Headline"/>
                <a:ea typeface="TAN Headline"/>
                <a:cs typeface="TAN Headline"/>
                <a:sym typeface="TAN Headline"/>
              </a:rPr>
              <a:t>    - Testing and contact tracing</a:t>
            </a:r>
          </a:p>
          <a:p>
            <a:pPr algn="ctr">
              <a:lnSpc>
                <a:spcPts val="4619"/>
              </a:lnSpc>
            </a:pPr>
            <a:r>
              <a:rPr lang="en-US" sz="3299">
                <a:solidFill>
                  <a:srgbClr val="FFDE59"/>
                </a:solidFill>
                <a:latin typeface="TAN Headline"/>
                <a:ea typeface="TAN Headline"/>
                <a:cs typeface="TAN Headline"/>
                <a:sym typeface="TAN Headline"/>
              </a:rPr>
              <a:t>    - Quarantine and isolation</a:t>
            </a:r>
          </a:p>
          <a:p>
            <a:pPr algn="ctr">
              <a:lnSpc>
                <a:spcPts val="4619"/>
              </a:lnSpc>
            </a:pPr>
            <a:r>
              <a:rPr lang="en-US" sz="3299">
                <a:solidFill>
                  <a:srgbClr val="FFDE59"/>
                </a:solidFill>
                <a:latin typeface="TAN Headline"/>
                <a:ea typeface="TAN Headline"/>
                <a:cs typeface="TAN Headline"/>
                <a:sym typeface="TAN Headline"/>
              </a:rPr>
              <a:t>    - Vaccination drives</a:t>
            </a:r>
          </a:p>
          <a:p>
            <a:pPr algn="ctr">
              <a:lnSpc>
                <a:spcPts val="4619"/>
              </a:lnSpc>
            </a:pPr>
            <a:r>
              <a:rPr lang="en-US" sz="3299">
                <a:solidFill>
                  <a:srgbClr val="FFDE59"/>
                </a:solidFill>
                <a:latin typeface="TAN Headline"/>
                <a:ea typeface="TAN Headline"/>
                <a:cs typeface="TAN Headline"/>
                <a:sym typeface="TAN Headline"/>
              </a:rPr>
              <a:t>    - Public awareness campaigns</a:t>
            </a:r>
          </a:p>
          <a:p>
            <a:pPr algn="ctr">
              <a:lnSpc>
                <a:spcPts val="4619"/>
              </a:lnSpc>
            </a:pPr>
            <a:r>
              <a:rPr lang="en-US" sz="3299">
                <a:solidFill>
                  <a:srgbClr val="FFDE59"/>
                </a:solidFill>
                <a:latin typeface="TAN Headline"/>
                <a:ea typeface="TAN Headline"/>
                <a:cs typeface="TAN Headline"/>
                <a:sym typeface="TAN Headline"/>
              </a:rPr>
              <a:t>- Healthcare Preparedness:</a:t>
            </a:r>
          </a:p>
          <a:p>
            <a:pPr algn="ctr">
              <a:lnSpc>
                <a:spcPts val="4619"/>
              </a:lnSpc>
            </a:pPr>
            <a:r>
              <a:rPr lang="en-US" sz="3299">
                <a:solidFill>
                  <a:srgbClr val="FFDE59"/>
                </a:solidFill>
                <a:latin typeface="TAN Headline"/>
                <a:ea typeface="TAN Headline"/>
                <a:cs typeface="TAN Headline"/>
                <a:sym typeface="TAN Headline"/>
              </a:rPr>
              <a:t>    - Adequate PPE and equipment</a:t>
            </a:r>
          </a:p>
          <a:p>
            <a:pPr algn="ctr">
              <a:lnSpc>
                <a:spcPts val="4619"/>
              </a:lnSpc>
            </a:pPr>
            <a:r>
              <a:rPr lang="en-US" sz="3299">
                <a:solidFill>
                  <a:srgbClr val="FFDE59"/>
                </a:solidFill>
                <a:latin typeface="TAN Headline"/>
                <a:ea typeface="TAN Headline"/>
                <a:cs typeface="TAN Headline"/>
                <a:sym typeface="TAN Headline"/>
              </a:rPr>
              <a:t>    - Trained healthcare workers</a:t>
            </a:r>
          </a:p>
          <a:p>
            <a:pPr algn="ctr">
              <a:lnSpc>
                <a:spcPts val="4619"/>
              </a:lnSpc>
            </a:pPr>
            <a:r>
              <a:rPr lang="en-US" sz="3299">
                <a:solidFill>
                  <a:srgbClr val="FFDE59"/>
                </a:solidFill>
                <a:latin typeface="TAN Headline"/>
                <a:ea typeface="TAN Headline"/>
                <a:cs typeface="TAN Headline"/>
                <a:sym typeface="TAN Headline"/>
              </a:rPr>
              <a:t>    - ICU capacity and ventilators</a:t>
            </a:r>
          </a:p>
          <a:p>
            <a:pPr algn="ctr">
              <a:lnSpc>
                <a:spcPts val="4619"/>
              </a:lnSpc>
              <a:spcBef>
                <a:spcPct val="0"/>
              </a:spcBef>
            </a:pPr>
            <a:r>
              <a:rPr lang="en-US" sz="3299">
                <a:solidFill>
                  <a:srgbClr val="FFDE59"/>
                </a:solidFill>
                <a:latin typeface="TAN Headline"/>
                <a:ea typeface="TAN Headline"/>
                <a:cs typeface="TAN Headline"/>
                <a:sym typeface="TAN Headline"/>
              </a:rPr>
              <a:t>    - Emergency response plans</a:t>
            </a:r>
          </a:p>
        </p:txBody>
      </p:sp>
      <p:sp>
        <p:nvSpPr>
          <p:cNvPr name="TextBox 8" id="8"/>
          <p:cNvSpPr txBox="true"/>
          <p:nvPr/>
        </p:nvSpPr>
        <p:spPr>
          <a:xfrm rot="0">
            <a:off x="8561902" y="122555"/>
            <a:ext cx="8014140" cy="1019176"/>
          </a:xfrm>
          <a:prstGeom prst="rect">
            <a:avLst/>
          </a:prstGeom>
        </p:spPr>
        <p:txBody>
          <a:bodyPr anchor="t" rtlCol="false" tIns="0" lIns="0" bIns="0" rIns="0">
            <a:spAutoFit/>
          </a:bodyPr>
          <a:lstStyle/>
          <a:p>
            <a:pPr algn="ctr">
              <a:lnSpc>
                <a:spcPts val="8399"/>
              </a:lnSpc>
            </a:pPr>
            <a:r>
              <a:rPr lang="en-US" sz="5999">
                <a:solidFill>
                  <a:srgbClr val="FFDE59"/>
                </a:solidFill>
                <a:latin typeface="TAN Headline"/>
                <a:ea typeface="TAN Headline"/>
                <a:cs typeface="TAN Headline"/>
                <a:sym typeface="TAN Headline"/>
              </a:rPr>
              <a:t>PREPAREDNESS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B0D0F"/>
        </a:solidFill>
      </p:bgPr>
    </p:bg>
    <p:spTree>
      <p:nvGrpSpPr>
        <p:cNvPr id="1" name=""/>
        <p:cNvGrpSpPr/>
        <p:nvPr/>
      </p:nvGrpSpPr>
      <p:grpSpPr>
        <a:xfrm>
          <a:off x="0" y="0"/>
          <a:ext cx="0" cy="0"/>
          <a:chOff x="0" y="0"/>
          <a:chExt cx="0" cy="0"/>
        </a:xfrm>
      </p:grpSpPr>
      <p:grpSp>
        <p:nvGrpSpPr>
          <p:cNvPr name="Group 2" id="2"/>
          <p:cNvGrpSpPr/>
          <p:nvPr/>
        </p:nvGrpSpPr>
        <p:grpSpPr>
          <a:xfrm rot="0">
            <a:off x="9816170" y="1473199"/>
            <a:ext cx="8471830" cy="7569070"/>
            <a:chOff x="0" y="0"/>
            <a:chExt cx="1281611" cy="1145042"/>
          </a:xfrm>
        </p:grpSpPr>
        <p:sp>
          <p:nvSpPr>
            <p:cNvPr name="Freeform 3" id="3"/>
            <p:cNvSpPr/>
            <p:nvPr/>
          </p:nvSpPr>
          <p:spPr>
            <a:xfrm flipH="false" flipV="false" rot="0">
              <a:off x="0" y="0"/>
              <a:ext cx="1281611" cy="1145042"/>
            </a:xfrm>
            <a:custGeom>
              <a:avLst/>
              <a:gdLst/>
              <a:ahLst/>
              <a:cxnLst/>
              <a:rect r="r" b="b" t="t" l="l"/>
              <a:pathLst>
                <a:path h="1145042" w="1281611">
                  <a:moveTo>
                    <a:pt x="22846" y="0"/>
                  </a:moveTo>
                  <a:lnTo>
                    <a:pt x="1258765" y="0"/>
                  </a:lnTo>
                  <a:cubicBezTo>
                    <a:pt x="1264824" y="0"/>
                    <a:pt x="1270635" y="2407"/>
                    <a:pt x="1274919" y="6691"/>
                  </a:cubicBezTo>
                  <a:cubicBezTo>
                    <a:pt x="1279204" y="10976"/>
                    <a:pt x="1281611" y="16787"/>
                    <a:pt x="1281611" y="22846"/>
                  </a:cubicBezTo>
                  <a:lnTo>
                    <a:pt x="1281611" y="1122196"/>
                  </a:lnTo>
                  <a:cubicBezTo>
                    <a:pt x="1281611" y="1134813"/>
                    <a:pt x="1271382" y="1145042"/>
                    <a:pt x="1258765" y="1145042"/>
                  </a:cubicBezTo>
                  <a:lnTo>
                    <a:pt x="22846" y="1145042"/>
                  </a:lnTo>
                  <a:cubicBezTo>
                    <a:pt x="16787" y="1145042"/>
                    <a:pt x="10976" y="1142635"/>
                    <a:pt x="6691" y="1138350"/>
                  </a:cubicBezTo>
                  <a:cubicBezTo>
                    <a:pt x="2407" y="1134066"/>
                    <a:pt x="0" y="1128255"/>
                    <a:pt x="0" y="1122196"/>
                  </a:cubicBezTo>
                  <a:lnTo>
                    <a:pt x="0" y="22846"/>
                  </a:lnTo>
                  <a:cubicBezTo>
                    <a:pt x="0" y="16787"/>
                    <a:pt x="2407" y="10976"/>
                    <a:pt x="6691" y="6691"/>
                  </a:cubicBezTo>
                  <a:cubicBezTo>
                    <a:pt x="10976" y="2407"/>
                    <a:pt x="16787" y="0"/>
                    <a:pt x="22846" y="0"/>
                  </a:cubicBezTo>
                  <a:close/>
                </a:path>
              </a:pathLst>
            </a:custGeom>
            <a:blipFill>
              <a:blip r:embed="rId2"/>
              <a:stretch>
                <a:fillRect l="-3366" t="0" r="-3366" b="0"/>
              </a:stretch>
            </a:blipFill>
          </p:spPr>
        </p:sp>
      </p:grpSp>
      <p:grpSp>
        <p:nvGrpSpPr>
          <p:cNvPr name="Group 4" id="4"/>
          <p:cNvGrpSpPr/>
          <p:nvPr/>
        </p:nvGrpSpPr>
        <p:grpSpPr>
          <a:xfrm rot="0">
            <a:off x="1028700" y="1390650"/>
            <a:ext cx="8115300" cy="7651620"/>
            <a:chOff x="0" y="0"/>
            <a:chExt cx="2137363" cy="2015241"/>
          </a:xfrm>
        </p:grpSpPr>
        <p:sp>
          <p:nvSpPr>
            <p:cNvPr name="Freeform 5" id="5"/>
            <p:cNvSpPr/>
            <p:nvPr/>
          </p:nvSpPr>
          <p:spPr>
            <a:xfrm flipH="false" flipV="false" rot="0">
              <a:off x="0" y="0"/>
              <a:ext cx="2137363" cy="2015241"/>
            </a:xfrm>
            <a:custGeom>
              <a:avLst/>
              <a:gdLst/>
              <a:ahLst/>
              <a:cxnLst/>
              <a:rect r="r" b="b" t="t" l="l"/>
              <a:pathLst>
                <a:path h="2015241" w="2137363">
                  <a:moveTo>
                    <a:pt x="23850" y="0"/>
                  </a:moveTo>
                  <a:lnTo>
                    <a:pt x="2113513" y="0"/>
                  </a:lnTo>
                  <a:cubicBezTo>
                    <a:pt x="2119839" y="0"/>
                    <a:pt x="2125905" y="2513"/>
                    <a:pt x="2130378" y="6985"/>
                  </a:cubicBezTo>
                  <a:cubicBezTo>
                    <a:pt x="2134850" y="11458"/>
                    <a:pt x="2137363" y="17524"/>
                    <a:pt x="2137363" y="23850"/>
                  </a:cubicBezTo>
                  <a:lnTo>
                    <a:pt x="2137363" y="1991392"/>
                  </a:lnTo>
                  <a:cubicBezTo>
                    <a:pt x="2137363" y="1997717"/>
                    <a:pt x="2134850" y="2003783"/>
                    <a:pt x="2130378" y="2008256"/>
                  </a:cubicBezTo>
                  <a:cubicBezTo>
                    <a:pt x="2125905" y="2012729"/>
                    <a:pt x="2119839" y="2015241"/>
                    <a:pt x="2113513" y="2015241"/>
                  </a:cubicBezTo>
                  <a:lnTo>
                    <a:pt x="23850" y="2015241"/>
                  </a:lnTo>
                  <a:cubicBezTo>
                    <a:pt x="17524" y="2015241"/>
                    <a:pt x="11458" y="2012729"/>
                    <a:pt x="6985" y="2008256"/>
                  </a:cubicBezTo>
                  <a:cubicBezTo>
                    <a:pt x="2513" y="2003783"/>
                    <a:pt x="0" y="1997717"/>
                    <a:pt x="0" y="1991392"/>
                  </a:cubicBezTo>
                  <a:lnTo>
                    <a:pt x="0" y="23850"/>
                  </a:lnTo>
                  <a:cubicBezTo>
                    <a:pt x="0" y="17524"/>
                    <a:pt x="2513" y="11458"/>
                    <a:pt x="6985" y="6985"/>
                  </a:cubicBezTo>
                  <a:cubicBezTo>
                    <a:pt x="11458" y="2513"/>
                    <a:pt x="17524" y="0"/>
                    <a:pt x="23850" y="0"/>
                  </a:cubicBezTo>
                  <a:close/>
                </a:path>
              </a:pathLst>
            </a:custGeom>
            <a:solidFill>
              <a:srgbClr val="FF3131"/>
            </a:solidFill>
            <a:ln w="19050" cap="rnd">
              <a:solidFill>
                <a:srgbClr val="FF3131"/>
              </a:solidFill>
              <a:prstDash val="solid"/>
              <a:round/>
            </a:ln>
          </p:spPr>
        </p:sp>
        <p:sp>
          <p:nvSpPr>
            <p:cNvPr name="TextBox 6" id="6"/>
            <p:cNvSpPr txBox="true"/>
            <p:nvPr/>
          </p:nvSpPr>
          <p:spPr>
            <a:xfrm>
              <a:off x="0" y="-28575"/>
              <a:ext cx="2137363" cy="2043816"/>
            </a:xfrm>
            <a:prstGeom prst="rect">
              <a:avLst/>
            </a:prstGeom>
          </p:spPr>
          <p:txBody>
            <a:bodyPr anchor="ctr" rtlCol="false" tIns="50800" lIns="50800" bIns="50800" rIns="50800"/>
            <a:lstStyle/>
            <a:p>
              <a:pPr algn="ctr">
                <a:lnSpc>
                  <a:spcPts val="1960"/>
                </a:lnSpc>
              </a:pPr>
            </a:p>
          </p:txBody>
        </p:sp>
      </p:grpSp>
      <p:sp>
        <p:nvSpPr>
          <p:cNvPr name="TextBox 7" id="7"/>
          <p:cNvSpPr txBox="true"/>
          <p:nvPr/>
        </p:nvSpPr>
        <p:spPr>
          <a:xfrm rot="0">
            <a:off x="1252151" y="1406524"/>
            <a:ext cx="7363675" cy="7407276"/>
          </a:xfrm>
          <a:prstGeom prst="rect">
            <a:avLst/>
          </a:prstGeom>
        </p:spPr>
        <p:txBody>
          <a:bodyPr anchor="t" rtlCol="false" tIns="0" lIns="0" bIns="0" rIns="0">
            <a:spAutoFit/>
          </a:bodyPr>
          <a:lstStyle/>
          <a:p>
            <a:pPr algn="ctr">
              <a:lnSpc>
                <a:spcPts val="4899"/>
              </a:lnSpc>
              <a:spcBef>
                <a:spcPct val="0"/>
              </a:spcBef>
            </a:pPr>
            <a:r>
              <a:rPr lang="en-US" sz="3499" spc="-69">
                <a:solidFill>
                  <a:srgbClr val="FFEB99"/>
                </a:solidFill>
                <a:latin typeface="Open Sauce"/>
                <a:ea typeface="Open Sauce"/>
                <a:cs typeface="Open Sauce"/>
                <a:sym typeface="Open Sauce"/>
              </a:rPr>
              <a:t>Governments and health organizations worldwide implemented various measures to contain the outbreak. These included lockdowns, social distancing, and mask mandates to reduce transmission. Widespread testing and contact tracing helped identify and isolate cases. Vaccination drives have been instrumental in reducing severe cases and hospitalizations.</a:t>
            </a:r>
          </a:p>
        </p:txBody>
      </p:sp>
      <p:sp>
        <p:nvSpPr>
          <p:cNvPr name="TextBox 8" id="8"/>
          <p:cNvSpPr txBox="true"/>
          <p:nvPr/>
        </p:nvSpPr>
        <p:spPr>
          <a:xfrm rot="0">
            <a:off x="6547997" y="113030"/>
            <a:ext cx="5879455" cy="1167766"/>
          </a:xfrm>
          <a:prstGeom prst="rect">
            <a:avLst/>
          </a:prstGeom>
        </p:spPr>
        <p:txBody>
          <a:bodyPr anchor="t" rtlCol="false" tIns="0" lIns="0" bIns="0" rIns="0">
            <a:spAutoFit/>
          </a:bodyPr>
          <a:lstStyle/>
          <a:p>
            <a:pPr algn="ctr">
              <a:lnSpc>
                <a:spcPts val="9659"/>
              </a:lnSpc>
            </a:pPr>
            <a:r>
              <a:rPr lang="en-US" sz="6899">
                <a:solidFill>
                  <a:srgbClr val="FFEB99"/>
                </a:solidFill>
                <a:latin typeface="TAN Headline"/>
                <a:ea typeface="TAN Headline"/>
                <a:cs typeface="TAN Headline"/>
                <a:sym typeface="TAN Headline"/>
              </a:rPr>
              <a:t>RESPONSE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0172700" y="0"/>
            <a:ext cx="8115300" cy="10287000"/>
            <a:chOff x="0" y="0"/>
            <a:chExt cx="10820400" cy="13716000"/>
          </a:xfrm>
        </p:grpSpPr>
        <p:pic>
          <p:nvPicPr>
            <p:cNvPr name="Picture 3" id="3"/>
            <p:cNvPicPr>
              <a:picLocks noChangeAspect="true"/>
            </p:cNvPicPr>
            <p:nvPr/>
          </p:nvPicPr>
          <p:blipFill>
            <a:blip r:embed="rId2"/>
            <a:srcRect l="0" t="0" r="47374" b="0"/>
            <a:stretch>
              <a:fillRect/>
            </a:stretch>
          </p:blipFill>
          <p:spPr>
            <a:xfrm flipH="false" flipV="false">
              <a:off x="0" y="0"/>
              <a:ext cx="10820400" cy="13716000"/>
            </a:xfrm>
            <a:prstGeom prst="rect">
              <a:avLst/>
            </a:prstGeom>
          </p:spPr>
        </p:pic>
      </p:grpSp>
      <p:sp>
        <p:nvSpPr>
          <p:cNvPr name="TextBox 4" id="4"/>
          <p:cNvSpPr txBox="true"/>
          <p:nvPr/>
        </p:nvSpPr>
        <p:spPr>
          <a:xfrm rot="0">
            <a:off x="171862" y="2553133"/>
            <a:ext cx="9822588" cy="7255565"/>
          </a:xfrm>
          <a:prstGeom prst="rect">
            <a:avLst/>
          </a:prstGeom>
        </p:spPr>
        <p:txBody>
          <a:bodyPr anchor="t" rtlCol="false" tIns="0" lIns="0" bIns="0" rIns="0">
            <a:spAutoFit/>
          </a:bodyPr>
          <a:lstStyle/>
          <a:p>
            <a:pPr algn="ctr">
              <a:lnSpc>
                <a:spcPts val="6436"/>
              </a:lnSpc>
              <a:spcBef>
                <a:spcPct val="0"/>
              </a:spcBef>
            </a:pPr>
            <a:r>
              <a:rPr lang="en-US" sz="4597">
                <a:solidFill>
                  <a:srgbClr val="FFDE59"/>
                </a:solidFill>
                <a:latin typeface="TAN Headline"/>
                <a:ea typeface="TAN Headline"/>
                <a:cs typeface="TAN Headline"/>
                <a:sym typeface="TAN Headline"/>
              </a:rPr>
              <a:t>Economic support packages have helped individuals and businesses survive. Mental health services are addressing the psychological impact of the pandemic. Healthcare systems are being strengthened to better prepare for future crises.</a:t>
            </a:r>
          </a:p>
        </p:txBody>
      </p:sp>
      <p:sp>
        <p:nvSpPr>
          <p:cNvPr name="TextBox 5" id="5"/>
          <p:cNvSpPr txBox="true"/>
          <p:nvPr/>
        </p:nvSpPr>
        <p:spPr>
          <a:xfrm rot="0">
            <a:off x="1797803" y="340359"/>
            <a:ext cx="6099274" cy="1243331"/>
          </a:xfrm>
          <a:prstGeom prst="rect">
            <a:avLst/>
          </a:prstGeom>
        </p:spPr>
        <p:txBody>
          <a:bodyPr anchor="t" rtlCol="false" tIns="0" lIns="0" bIns="0" rIns="0">
            <a:spAutoFit/>
          </a:bodyPr>
          <a:lstStyle/>
          <a:p>
            <a:pPr algn="ctr">
              <a:lnSpc>
                <a:spcPts val="10219"/>
              </a:lnSpc>
            </a:pPr>
            <a:r>
              <a:rPr lang="en-US" sz="7299">
                <a:solidFill>
                  <a:srgbClr val="FFDE59"/>
                </a:solidFill>
                <a:latin typeface="TAN Headline"/>
                <a:ea typeface="TAN Headline"/>
                <a:cs typeface="TAN Headline"/>
                <a:sym typeface="TAN Headline"/>
              </a:rPr>
              <a:t>RECOVERY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7600863" y="0"/>
            <a:ext cx="11497346" cy="5598512"/>
            <a:chOff x="0" y="0"/>
            <a:chExt cx="15329794" cy="7464683"/>
          </a:xfrm>
        </p:grpSpPr>
        <p:pic>
          <p:nvPicPr>
            <p:cNvPr name="Picture 3" id="3"/>
            <p:cNvPicPr>
              <a:picLocks noChangeAspect="true"/>
            </p:cNvPicPr>
            <p:nvPr/>
          </p:nvPicPr>
          <p:blipFill>
            <a:blip r:embed="rId2"/>
            <a:srcRect l="0" t="13512" r="0" b="13512"/>
            <a:stretch>
              <a:fillRect/>
            </a:stretch>
          </p:blipFill>
          <p:spPr>
            <a:xfrm flipH="false" flipV="false">
              <a:off x="0" y="0"/>
              <a:ext cx="15329794" cy="7464683"/>
            </a:xfrm>
            <a:prstGeom prst="rect">
              <a:avLst/>
            </a:prstGeom>
          </p:spPr>
        </p:pic>
      </p:grpSp>
      <p:sp>
        <p:nvSpPr>
          <p:cNvPr name="Freeform 4" id="4"/>
          <p:cNvSpPr/>
          <p:nvPr/>
        </p:nvSpPr>
        <p:spPr>
          <a:xfrm flipH="false" flipV="false" rot="0">
            <a:off x="-1407147" y="236855"/>
            <a:ext cx="3845468" cy="4114800"/>
          </a:xfrm>
          <a:custGeom>
            <a:avLst/>
            <a:gdLst/>
            <a:ahLst/>
            <a:cxnLst/>
            <a:rect r="r" b="b" t="t" l="l"/>
            <a:pathLst>
              <a:path h="4114800" w="3845468">
                <a:moveTo>
                  <a:pt x="0" y="0"/>
                </a:moveTo>
                <a:lnTo>
                  <a:pt x="3845468" y="0"/>
                </a:lnTo>
                <a:lnTo>
                  <a:pt x="384546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515587" y="6240656"/>
            <a:ext cx="17772413" cy="3804340"/>
          </a:xfrm>
          <a:prstGeom prst="rect">
            <a:avLst/>
          </a:prstGeom>
        </p:spPr>
        <p:txBody>
          <a:bodyPr anchor="t" rtlCol="false" tIns="0" lIns="0" bIns="0" rIns="0">
            <a:spAutoFit/>
          </a:bodyPr>
          <a:lstStyle/>
          <a:p>
            <a:pPr algn="ctr">
              <a:lnSpc>
                <a:spcPts val="5036"/>
              </a:lnSpc>
              <a:spcBef>
                <a:spcPct val="0"/>
              </a:spcBef>
            </a:pPr>
            <a:r>
              <a:rPr lang="en-US" sz="3597">
                <a:solidFill>
                  <a:srgbClr val="FFDE59"/>
                </a:solidFill>
                <a:latin typeface="TAN Headline"/>
                <a:ea typeface="TAN Headline"/>
                <a:cs typeface="TAN Headline"/>
                <a:sym typeface="TAN Headline"/>
              </a:rPr>
              <a:t>"In conclusion, COVID-19 has been a transformative global event, highlighting the importance of resilience, cooperation, and scientific innovation.  As we navigate the post-pandemic era, prioritizing public health, supporting affected communities, and investing in healthcare infrastructure will be crucial for building a more resilient future."</a:t>
            </a:r>
          </a:p>
        </p:txBody>
      </p:sp>
      <p:sp>
        <p:nvSpPr>
          <p:cNvPr name="TextBox 6" id="6"/>
          <p:cNvSpPr txBox="true"/>
          <p:nvPr/>
        </p:nvSpPr>
        <p:spPr>
          <a:xfrm rot="0">
            <a:off x="158752" y="2127425"/>
            <a:ext cx="7179766" cy="1210311"/>
          </a:xfrm>
          <a:prstGeom prst="rect">
            <a:avLst/>
          </a:prstGeom>
        </p:spPr>
        <p:txBody>
          <a:bodyPr anchor="t" rtlCol="false" tIns="0" lIns="0" bIns="0" rIns="0">
            <a:spAutoFit/>
          </a:bodyPr>
          <a:lstStyle/>
          <a:p>
            <a:pPr algn="ctr">
              <a:lnSpc>
                <a:spcPts val="9939"/>
              </a:lnSpc>
            </a:pPr>
            <a:r>
              <a:rPr lang="en-US" sz="7099">
                <a:solidFill>
                  <a:srgbClr val="FFDE59"/>
                </a:solidFill>
                <a:latin typeface="TAN Headline"/>
                <a:ea typeface="TAN Headline"/>
                <a:cs typeface="TAN Headline"/>
                <a:sym typeface="TAN Headline"/>
              </a:rPr>
              <a:t>CONCLUSION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8054135" y="0"/>
            <a:ext cx="10771674" cy="7173935"/>
          </a:xfrm>
          <a:custGeom>
            <a:avLst/>
            <a:gdLst/>
            <a:ahLst/>
            <a:cxnLst/>
            <a:rect r="r" b="b" t="t" l="l"/>
            <a:pathLst>
              <a:path h="7173935" w="10771674">
                <a:moveTo>
                  <a:pt x="0" y="0"/>
                </a:moveTo>
                <a:lnTo>
                  <a:pt x="10771675" y="0"/>
                </a:lnTo>
                <a:lnTo>
                  <a:pt x="10771675" y="7173935"/>
                </a:lnTo>
                <a:lnTo>
                  <a:pt x="0" y="7173935"/>
                </a:lnTo>
                <a:lnTo>
                  <a:pt x="0" y="0"/>
                </a:lnTo>
                <a:close/>
              </a:path>
            </a:pathLst>
          </a:custGeom>
          <a:blipFill>
            <a:blip r:embed="rId2">
              <a:alphaModFix amt="21999"/>
            </a:blip>
            <a:stretch>
              <a:fillRect l="0" t="0" r="0" b="0"/>
            </a:stretch>
          </a:blipFill>
        </p:spPr>
      </p:sp>
      <p:sp>
        <p:nvSpPr>
          <p:cNvPr name="TextBox 3" id="3"/>
          <p:cNvSpPr txBox="true"/>
          <p:nvPr/>
        </p:nvSpPr>
        <p:spPr>
          <a:xfrm rot="0">
            <a:off x="4335250" y="2807257"/>
            <a:ext cx="4023094" cy="1701180"/>
          </a:xfrm>
          <a:prstGeom prst="rect">
            <a:avLst/>
          </a:prstGeom>
        </p:spPr>
        <p:txBody>
          <a:bodyPr anchor="t" rtlCol="false" tIns="0" lIns="0" bIns="0" rIns="0">
            <a:spAutoFit/>
          </a:bodyPr>
          <a:lstStyle/>
          <a:p>
            <a:pPr algn="ctr">
              <a:lnSpc>
                <a:spcPts val="13859"/>
              </a:lnSpc>
            </a:pPr>
            <a:r>
              <a:rPr lang="en-US" b="true" sz="9899">
                <a:solidFill>
                  <a:srgbClr val="FFFFFF"/>
                </a:solidFill>
                <a:latin typeface="Canva Sans Bold"/>
                <a:ea typeface="Canva Sans Bold"/>
                <a:cs typeface="Canva Sans Bold"/>
                <a:sym typeface="Canva Sans Bold"/>
              </a:rPr>
              <a:t>TANK</a:t>
            </a:r>
          </a:p>
        </p:txBody>
      </p:sp>
      <p:sp>
        <p:nvSpPr>
          <p:cNvPr name="TextBox 4" id="4"/>
          <p:cNvSpPr txBox="true"/>
          <p:nvPr/>
        </p:nvSpPr>
        <p:spPr>
          <a:xfrm rot="0">
            <a:off x="6737282" y="4089071"/>
            <a:ext cx="5746403" cy="1899308"/>
          </a:xfrm>
          <a:prstGeom prst="rect">
            <a:avLst/>
          </a:prstGeom>
        </p:spPr>
        <p:txBody>
          <a:bodyPr anchor="t" rtlCol="false" tIns="0" lIns="0" bIns="0" rIns="0">
            <a:spAutoFit/>
          </a:bodyPr>
          <a:lstStyle/>
          <a:p>
            <a:pPr algn="ctr">
              <a:lnSpc>
                <a:spcPts val="15538"/>
              </a:lnSpc>
            </a:pPr>
            <a:r>
              <a:rPr lang="en-US" b="true" sz="11099">
                <a:solidFill>
                  <a:srgbClr val="FFDE59"/>
                </a:solidFill>
                <a:latin typeface="Canva Sans Bold"/>
                <a:ea typeface="Canva Sans Bold"/>
                <a:cs typeface="Canva Sans Bold"/>
                <a:sym typeface="Canva Sans Bold"/>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DAG9qStwMU0</dc:identifier>
  <dcterms:modified xsi:type="dcterms:W3CDTF">2011-08-01T06:04:30Z</dcterms:modified>
  <cp:revision>1</cp:revision>
  <dc:title>COVID 19</dc:title>
</cp:coreProperties>
</file>